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erriweather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bold.fntdata"/><Relationship Id="rId50" Type="http://schemas.openxmlformats.org/officeDocument/2006/relationships/font" Target="fonts/Merriweather-regular.fntdata"/><Relationship Id="rId53" Type="http://schemas.openxmlformats.org/officeDocument/2006/relationships/font" Target="fonts/Merriweather-boldItalic.fntdata"/><Relationship Id="rId52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f15dedd2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f15dedd2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6c63d23a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6c63d23a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f15dedd2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f15dedd2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6c63d23a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6c63d23a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f2f65e2a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f2f65e2a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6c63d23a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6c63d23a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f2f65e2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f2f65e2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f2f65e2a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f2f65e2a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6c63d23a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6c63d23a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f2f65e2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f2f65e2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f2f65e2a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f2f65e2a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f15dedd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f15dedd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f2f65e2a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f2f65e2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f2f65e2a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f2f65e2a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f2f65e2a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f2f65e2a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f2f65e2a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f2f65e2a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f2f65e2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f2f65e2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f2f65e2a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f2f65e2a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f2f65e2a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f2f65e2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f2f65e2a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f2f65e2a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f2f65e2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f2f65e2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f15dedd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f15dedd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f2f65e2a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f2f65e2a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f2f65e2a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f2f65e2a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f2f65e2a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f2f65e2a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f15dedd2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f15dedd2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6c63d23a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6c63d23a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6c63d23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6c63d23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6c63d23a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6c63d23a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6c63d23a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6c63d23a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f15dedd2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f15dedd2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statista.com/" TargetMode="External"/><Relationship Id="rId4" Type="http://schemas.openxmlformats.org/officeDocument/2006/relationships/hyperlink" Target="https://www.qualtrics.com/market-research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brandmasteracademy.com/importance-of-target-audience-in-marketing/" TargetMode="External"/><Relationship Id="rId4" Type="http://schemas.openxmlformats.org/officeDocument/2006/relationships/hyperlink" Target="https://betterbizworks.com/the-importance-of-understanding-your-target-audien" TargetMode="External"/><Relationship Id="rId5" Type="http://schemas.openxmlformats.org/officeDocument/2006/relationships/hyperlink" Target="https://www.wolterskluwer.com/en/expert-insights/your-target-market-critical-for-business-succes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business-standard.com/markets/news/angel-one-client-base-jumps-44-in-may-retail-equity-market-share-rises-4-123060500534_1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917125" y="1510700"/>
            <a:ext cx="51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ato"/>
                <a:ea typeface="Lato"/>
                <a:cs typeface="Lato"/>
                <a:sym typeface="Lato"/>
              </a:rPr>
              <a:t>Who is Our Audience?</a:t>
            </a:r>
            <a:endParaRPr b="1"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4120650" y="3172875"/>
            <a:ext cx="217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By : KAIF SHAHEEM J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7790000" y="0"/>
            <a:ext cx="13539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7814300" y="4789500"/>
            <a:ext cx="13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08 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215625" y="980075"/>
            <a:ext cx="70611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Often a business idea is born from the experience of the problem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en" sz="1900">
                <a:latin typeface="Lato"/>
                <a:ea typeface="Lato"/>
                <a:cs typeface="Lato"/>
                <a:sym typeface="Lato"/>
              </a:rPr>
              <a:t>person has a problem. They reflection the experience of that problem and how it could be better mitigated.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In this case, the target audience are people exactly like similar to the visionary who are likely to experience the same problem in the similar way.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-8925" y="15625"/>
            <a:ext cx="13725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-8925" y="4805125"/>
            <a:ext cx="13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09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871150" y="963975"/>
            <a:ext cx="7319100" cy="13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4A4E57"/>
                </a:solidFill>
                <a:highlight>
                  <a:srgbClr val="F6F6F6"/>
                </a:highlight>
              </a:rPr>
              <a:t> </a:t>
            </a:r>
            <a:r>
              <a:rPr b="1" lang="en" sz="1700">
                <a:solidFill>
                  <a:srgbClr val="4A4E57"/>
                </a:solidFill>
                <a:highlight>
                  <a:srgbClr val="F6F6F6"/>
                </a:highlight>
              </a:rPr>
              <a:t>Understanding the people who experience the problem you solve is without doubt one of the most critical task in the entire realm of branding</a:t>
            </a:r>
            <a:endParaRPr b="1" sz="1600"/>
          </a:p>
        </p:txBody>
      </p:sp>
      <p:sp>
        <p:nvSpPr>
          <p:cNvPr id="158" name="Google Shape;158;p23"/>
          <p:cNvSpPr/>
          <p:nvPr/>
        </p:nvSpPr>
        <p:spPr>
          <a:xfrm>
            <a:off x="1871150" y="963975"/>
            <a:ext cx="55800" cy="1350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1830525" y="3033225"/>
            <a:ext cx="703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This Understanding is the key to bridging the gap between that audience and the solution your brand offers.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203950" y="478950"/>
            <a:ext cx="625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Demographics and Psychographics</a:t>
            </a:r>
            <a:endParaRPr sz="2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727450" y="3708700"/>
            <a:ext cx="74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“The importance of defining your target audience”, will list these two categorization tools as the secret weapon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77650" y="1386450"/>
            <a:ext cx="7988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Demographics and Psychographics are two usual suspects when it comes to defining your target audience.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7790000" y="0"/>
            <a:ext cx="13539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7814300" y="4789500"/>
            <a:ext cx="13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1 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46250" y="506525"/>
            <a:ext cx="731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46250" y="3244375"/>
            <a:ext cx="7319100" cy="97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20700" marR="52070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en" sz="1700">
                <a:solidFill>
                  <a:srgbClr val="4A4E57"/>
                </a:solidFill>
              </a:rPr>
              <a:t>if you’re selling women’s shoes then the “gender” demographic will quickly help you filter out men, narrowing your audience by half.</a:t>
            </a:r>
            <a:endParaRPr b="1" sz="1600"/>
          </a:p>
        </p:txBody>
      </p:sp>
      <p:sp>
        <p:nvSpPr>
          <p:cNvPr id="176" name="Google Shape;176;p25"/>
          <p:cNvSpPr/>
          <p:nvPr/>
        </p:nvSpPr>
        <p:spPr>
          <a:xfrm>
            <a:off x="146250" y="3244375"/>
            <a:ext cx="55800" cy="97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359250" y="2180563"/>
            <a:ext cx="710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If you start with your audience as “everybody”, demographics quickly filter out people who you’re not targeting.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0" y="401650"/>
            <a:ext cx="68973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100">
                <a:highlight>
                  <a:srgbClr val="F9F9F9"/>
                </a:highlight>
                <a:latin typeface="Montserrat"/>
                <a:ea typeface="Montserrat"/>
                <a:cs typeface="Montserrat"/>
                <a:sym typeface="Montserrat"/>
              </a:rPr>
              <a:t>Defining Your Target Audience With Demographics</a:t>
            </a:r>
            <a:endParaRPr b="1" sz="2100">
              <a:highlight>
                <a:srgbClr val="F9F9F9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437375" y="1392363"/>
            <a:ext cx="639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Demographics is ultimate categorization tool, which focus on basic detail of the audience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867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6"/>
          <p:cNvCxnSpPr/>
          <p:nvPr/>
        </p:nvCxnSpPr>
        <p:spPr>
          <a:xfrm flipH="1" rot="10800000">
            <a:off x="266550" y="792925"/>
            <a:ext cx="8436600" cy="1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/>
          <p:nvPr/>
        </p:nvSpPr>
        <p:spPr>
          <a:xfrm>
            <a:off x="-8925" y="15625"/>
            <a:ext cx="13725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-8925" y="4805125"/>
            <a:ext cx="13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13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435050" y="412800"/>
            <a:ext cx="62739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100">
                <a:highlight>
                  <a:srgbClr val="F9F9F9"/>
                </a:highlight>
                <a:latin typeface="Montserrat"/>
                <a:ea typeface="Montserrat"/>
                <a:cs typeface="Montserrat"/>
                <a:sym typeface="Montserrat"/>
              </a:rPr>
              <a:t>Defining Your Target Audience With Psychographics</a:t>
            </a:r>
            <a:endParaRPr b="1" sz="2100">
              <a:highlight>
                <a:srgbClr val="F9F9F9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988225" y="1678050"/>
            <a:ext cx="65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Psychographics is another layer of categorization, which focus on behaviour of the the audience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2042225" y="2571750"/>
            <a:ext cx="627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While demographics helped you to filter out the least, psychographics help you to further refine your audience based on the behaviours.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1608875" y="3545625"/>
            <a:ext cx="7319100" cy="97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20700" marR="52070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i="1" lang="en" sz="1500">
                <a:solidFill>
                  <a:srgbClr val="4A4E57"/>
                </a:solidFill>
                <a:latin typeface="Montserrat"/>
                <a:ea typeface="Montserrat"/>
                <a:cs typeface="Montserrat"/>
                <a:sym typeface="Montserrat"/>
              </a:rPr>
              <a:t>If the shoes you were selling weren’t your average women’s shoe, but a climbing shoe, then psychographics will help you to categorize your audience based on this behaviour.</a:t>
            </a:r>
            <a:endParaRPr b="1" sz="1600"/>
          </a:p>
        </p:txBody>
      </p:sp>
      <p:sp>
        <p:nvSpPr>
          <p:cNvPr id="196" name="Google Shape;196;p27"/>
          <p:cNvSpPr/>
          <p:nvPr/>
        </p:nvSpPr>
        <p:spPr>
          <a:xfrm>
            <a:off x="1608875" y="3545625"/>
            <a:ext cx="55800" cy="97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325"/>
            <a:ext cx="9144001" cy="519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9"/>
          <p:cNvCxnSpPr/>
          <p:nvPr/>
        </p:nvCxnSpPr>
        <p:spPr>
          <a:xfrm flipH="1" rot="10800000">
            <a:off x="233500" y="770900"/>
            <a:ext cx="8436600" cy="1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7790000" y="0"/>
            <a:ext cx="13539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7814300" y="4789500"/>
            <a:ext cx="13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236550" y="383800"/>
            <a:ext cx="651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Understanding the Target Audience</a:t>
            </a:r>
            <a:endParaRPr b="1"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762075" y="1156425"/>
            <a:ext cx="6471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Involves conducting thorough </a:t>
            </a:r>
            <a:r>
              <a:rPr lang="en" sz="1900" u="sng">
                <a:latin typeface="Lato"/>
                <a:ea typeface="Lato"/>
                <a:cs typeface="Lato"/>
                <a:sym typeface="Lato"/>
              </a:rPr>
              <a:t>market research and analysis</a:t>
            </a:r>
            <a:r>
              <a:rPr lang="en" sz="1900">
                <a:latin typeface="Lato"/>
                <a:ea typeface="Lato"/>
                <a:cs typeface="Lato"/>
                <a:sym typeface="Lato"/>
              </a:rPr>
              <a:t> to gain insights into the </a:t>
            </a:r>
            <a:r>
              <a:rPr lang="en" sz="1900" u="sng">
                <a:latin typeface="Lato"/>
                <a:ea typeface="Lato"/>
                <a:cs typeface="Lato"/>
                <a:sym typeface="Lato"/>
              </a:rPr>
              <a:t>characteristics, preferences,</a:t>
            </a:r>
            <a:r>
              <a:rPr lang="en" sz="1900">
                <a:latin typeface="Lato"/>
                <a:ea typeface="Lato"/>
                <a:cs typeface="Lato"/>
                <a:sym typeface="Lato"/>
              </a:rPr>
              <a:t> and needs of people who are the most likely to be </a:t>
            </a:r>
            <a:r>
              <a:rPr lang="en" sz="1900">
                <a:latin typeface="Lato"/>
                <a:ea typeface="Lato"/>
                <a:cs typeface="Lato"/>
                <a:sym typeface="Lato"/>
              </a:rPr>
              <a:t>interested</a:t>
            </a:r>
            <a:r>
              <a:rPr lang="en" sz="1900">
                <a:latin typeface="Lato"/>
                <a:ea typeface="Lato"/>
                <a:cs typeface="Lato"/>
                <a:sym typeface="Lato"/>
              </a:rPr>
              <a:t> in your product or service.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1631200" y="2624450"/>
            <a:ext cx="4461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  Define your Product or Service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  Conduct market research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  Identify Demographics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  Analyse Psychographics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  Use Analytical tools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  Stay Updated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/>
          <p:nvPr/>
        </p:nvSpPr>
        <p:spPr>
          <a:xfrm>
            <a:off x="-8925" y="15625"/>
            <a:ext cx="13725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-8925" y="4805125"/>
            <a:ext cx="13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17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1863550" y="632200"/>
            <a:ext cx="53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ato"/>
                <a:ea typeface="Lato"/>
                <a:cs typeface="Lato"/>
                <a:sym typeface="Lato"/>
              </a:rPr>
              <a:t>Who is Our Audience?</a:t>
            </a:r>
            <a:endParaRPr b="1"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2480325" y="1469250"/>
            <a:ext cx="5793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Traders 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	→  Individual Retail </a:t>
            </a:r>
            <a:r>
              <a:rPr b="1" lang="en" sz="1900">
                <a:latin typeface="Lato"/>
                <a:ea typeface="Lato"/>
                <a:cs typeface="Lato"/>
                <a:sym typeface="Lato"/>
              </a:rPr>
              <a:t>Traders 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	→  Active </a:t>
            </a:r>
            <a:r>
              <a:rPr b="1" lang="en" sz="1900">
                <a:latin typeface="Lato"/>
                <a:ea typeface="Lato"/>
                <a:cs typeface="Lato"/>
                <a:sym typeface="Lato"/>
              </a:rPr>
              <a:t>Traders 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	→ Institutional </a:t>
            </a:r>
            <a:r>
              <a:rPr b="1" lang="en" sz="1900">
                <a:latin typeface="Lato"/>
                <a:ea typeface="Lato"/>
                <a:cs typeface="Lato"/>
                <a:sym typeface="Lato"/>
              </a:rPr>
              <a:t>Traders 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</a:t>
            </a:r>
            <a:r>
              <a:rPr b="1" lang="en" sz="1900">
                <a:latin typeface="Lato"/>
                <a:ea typeface="Lato"/>
                <a:cs typeface="Lato"/>
                <a:sym typeface="Lato"/>
              </a:rPr>
              <a:t>Investors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Financial Enthusiasts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 ⇒ Financial professionals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1588225" y="764375"/>
            <a:ext cx="6244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Importance of Target Audience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Defining Target Audience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Demographics and Psychographics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Understanding the Target Audience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Our Audience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Understanding </a:t>
            </a:r>
            <a:r>
              <a:rPr lang="en" sz="2400" u="sng">
                <a:latin typeface="Lato"/>
                <a:ea typeface="Lato"/>
                <a:cs typeface="Lato"/>
                <a:sym typeface="Lato"/>
              </a:rPr>
              <a:t>Our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Target Audience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0" y="0"/>
            <a:ext cx="9198900" cy="643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7833025" y="289200"/>
            <a:ext cx="13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i)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>
            <a:off x="7790000" y="0"/>
            <a:ext cx="13539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7814300" y="4789500"/>
            <a:ext cx="13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18 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299575" y="422925"/>
            <a:ext cx="531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Understanding  Our Target Audience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883325" y="1182875"/>
            <a:ext cx="6178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Define Our Product  </a:t>
            </a:r>
            <a:r>
              <a:rPr b="1" lang="en" sz="1900">
                <a:latin typeface="Lato"/>
                <a:ea typeface="Lato"/>
                <a:cs typeface="Lato"/>
                <a:sym typeface="Lato"/>
              </a:rPr>
              <a:t>and Services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	→ </a:t>
            </a:r>
            <a:r>
              <a:rPr b="1"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TREDGE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Conduct Market Research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	→ </a:t>
            </a:r>
            <a:r>
              <a:rPr b="1" lang="en" sz="1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Statista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	→ </a:t>
            </a:r>
            <a:r>
              <a:rPr b="1" lang="en" sz="1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Qualtrics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Demographics and Psychographics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Analytics through Web and Social Media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⇒ Stay Updated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3" name="Google Shape;233;p32"/>
          <p:cNvCxnSpPr/>
          <p:nvPr/>
        </p:nvCxnSpPr>
        <p:spPr>
          <a:xfrm flipH="1" rot="10800000">
            <a:off x="475800" y="918475"/>
            <a:ext cx="4758000" cy="1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9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91599" cy="51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/>
          <p:nvPr/>
        </p:nvSpPr>
        <p:spPr>
          <a:xfrm>
            <a:off x="-8925" y="15625"/>
            <a:ext cx="13725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 txBox="1"/>
          <p:nvPr/>
        </p:nvSpPr>
        <p:spPr>
          <a:xfrm>
            <a:off x="-8925" y="4805125"/>
            <a:ext cx="13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23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1940650" y="896525"/>
            <a:ext cx="63441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⇒ Demographics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	→ Age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	→ Gender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	→ Geographic Locations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Lato"/>
                <a:ea typeface="Lato"/>
                <a:cs typeface="Lato"/>
                <a:sym typeface="Lato"/>
              </a:rPr>
              <a:t>	→ Trading Experiences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1" name="Google Shape;261;p37"/>
          <p:cNvCxnSpPr/>
          <p:nvPr/>
        </p:nvCxnSpPr>
        <p:spPr>
          <a:xfrm flipH="1" rot="10800000">
            <a:off x="2414250" y="1436125"/>
            <a:ext cx="2213700" cy="1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/>
          <p:nvPr/>
        </p:nvSpPr>
        <p:spPr>
          <a:xfrm>
            <a:off x="7790000" y="0"/>
            <a:ext cx="13539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7814300" y="4789500"/>
            <a:ext cx="13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24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641025" y="885525"/>
            <a:ext cx="5683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⇒ Psychographics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	→ Trading Style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	→ Risk Appetite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	→ Trading Goals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	→ Emotional Drivers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	→ Knowledge and Experience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9" name="Google Shape;269;p38"/>
          <p:cNvCxnSpPr/>
          <p:nvPr/>
        </p:nvCxnSpPr>
        <p:spPr>
          <a:xfrm flipH="1" rot="10800000">
            <a:off x="1103600" y="1403075"/>
            <a:ext cx="2213700" cy="1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/>
          <p:nvPr/>
        </p:nvSpPr>
        <p:spPr>
          <a:xfrm>
            <a:off x="550700" y="2390000"/>
            <a:ext cx="6566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Analytics through Web and Social Media</a:t>
            </a:r>
            <a:endParaRPr b="1" sz="2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/>
          <p:nvPr/>
        </p:nvSpPr>
        <p:spPr>
          <a:xfrm>
            <a:off x="-8925" y="15625"/>
            <a:ext cx="13725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 txBox="1"/>
          <p:nvPr/>
        </p:nvSpPr>
        <p:spPr>
          <a:xfrm>
            <a:off x="-8925" y="4805125"/>
            <a:ext cx="13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27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2006725" y="400900"/>
            <a:ext cx="609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⇒ Challenge</a:t>
            </a:r>
            <a:r>
              <a:rPr lang="en" sz="19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900">
                <a:latin typeface="Lato"/>
                <a:ea typeface="Lato"/>
                <a:cs typeface="Lato"/>
                <a:sym typeface="Lato"/>
              </a:rPr>
              <a:t> increase the Emotional tension and the desire for  an Outcome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575" y="1746850"/>
            <a:ext cx="7780426" cy="339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2667575" y="3892325"/>
            <a:ext cx="63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Arm with our tools that they need to help them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Google Shape;285;p40"/>
          <p:cNvCxnSpPr/>
          <p:nvPr/>
        </p:nvCxnSpPr>
        <p:spPr>
          <a:xfrm flipH="1" rot="10800000">
            <a:off x="2645550" y="3638925"/>
            <a:ext cx="5617200" cy="1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/>
          <p:nvPr/>
        </p:nvSpPr>
        <p:spPr>
          <a:xfrm>
            <a:off x="7790000" y="0"/>
            <a:ext cx="13539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 txBox="1"/>
          <p:nvPr/>
        </p:nvSpPr>
        <p:spPr>
          <a:xfrm>
            <a:off x="7814300" y="4789500"/>
            <a:ext cx="13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28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387700" y="1127800"/>
            <a:ext cx="6454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⇒ Put  your offer in front of the forum groups and anywhere  of your audience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⇒ Survey your audience with providing offers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⇒ Asking Questions to  your audience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⇒ Ratings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50" y="2973850"/>
            <a:ext cx="2201100" cy="21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/>
          <p:nvPr/>
        </p:nvSpPr>
        <p:spPr>
          <a:xfrm>
            <a:off x="-8925" y="15625"/>
            <a:ext cx="13725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2"/>
          <p:cNvSpPr txBox="1"/>
          <p:nvPr/>
        </p:nvSpPr>
        <p:spPr>
          <a:xfrm>
            <a:off x="-8925" y="4805125"/>
            <a:ext cx="13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29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2028775" y="1160900"/>
            <a:ext cx="4978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Lato"/>
                <a:ea typeface="Lato"/>
                <a:cs typeface="Lato"/>
                <a:sym typeface="Lato"/>
              </a:rPr>
              <a:t>References</a:t>
            </a:r>
            <a:endParaRPr b="1" sz="2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3053050" y="2064025"/>
            <a:ext cx="506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⇒ 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BrandMasterAcdemy.com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⇒ 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Betterbizworks.com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⇒ 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Wolterskluwer.com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/>
          <p:nvPr/>
        </p:nvSpPr>
        <p:spPr>
          <a:xfrm>
            <a:off x="7790000" y="0"/>
            <a:ext cx="13539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 txBox="1"/>
          <p:nvPr/>
        </p:nvSpPr>
        <p:spPr>
          <a:xfrm>
            <a:off x="7814300" y="4789500"/>
            <a:ext cx="13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30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332625" y="1590400"/>
            <a:ext cx="7015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These all are such ways to find our target audience, throu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gh these steps or procedures a product can be created as a bra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nd.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451575" y="3348225"/>
            <a:ext cx="60597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D0D0D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Angel One client base jumps 44% in May, retail equity market share rises 4%</a:t>
            </a:r>
            <a:endParaRPr b="1" sz="1600">
              <a:solidFill>
                <a:srgbClr val="0D0D0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/>
        </p:nvSpPr>
        <p:spPr>
          <a:xfrm>
            <a:off x="2854800" y="1810700"/>
            <a:ext cx="425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Lato"/>
                <a:ea typeface="Lato"/>
                <a:cs typeface="Lato"/>
                <a:sym typeface="Lato"/>
              </a:rPr>
              <a:t>Thank You </a:t>
            </a:r>
            <a:endParaRPr b="1" sz="5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-8925" y="15625"/>
            <a:ext cx="13725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-8925" y="4805125"/>
            <a:ext cx="13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02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1584850" y="1351925"/>
            <a:ext cx="7319100" cy="152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4A4E57"/>
                </a:solidFill>
                <a:highlight>
                  <a:srgbClr val="F6F6F6"/>
                </a:highlight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b="1" lang="en" sz="1900">
                <a:solidFill>
                  <a:srgbClr val="4A4E57"/>
                </a:solidFill>
                <a:highlight>
                  <a:srgbClr val="F6F6F6"/>
                </a:highlight>
              </a:rPr>
              <a:t>What group of People have the greatest desire to acquire the Outcome that our Solution provide?”</a:t>
            </a:r>
            <a:endParaRPr b="1" sz="1800"/>
          </a:p>
        </p:txBody>
      </p:sp>
      <p:sp>
        <p:nvSpPr>
          <p:cNvPr id="107" name="Google Shape;107;p16"/>
          <p:cNvSpPr/>
          <p:nvPr/>
        </p:nvSpPr>
        <p:spPr>
          <a:xfrm>
            <a:off x="1584850" y="1351925"/>
            <a:ext cx="55800" cy="1527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2227025" y="3264525"/>
            <a:ext cx="558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Absolutely everybody to specific group of people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89250" y="1495075"/>
            <a:ext cx="637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Importance of Target Audience</a:t>
            </a:r>
            <a:endParaRPr b="1"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7790000" y="0"/>
            <a:ext cx="13539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7814300" y="4789500"/>
            <a:ext cx="13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04 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13825" y="2571750"/>
            <a:ext cx="7419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importance of target audience in marketing and branding isn’t something we can ever overstate.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Put simply, without the audience there is no brand.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brand exists to serve the audience and it’s in their mind the brand is built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64075" y="1153675"/>
            <a:ext cx="7319100" cy="97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4A4E57"/>
                </a:solidFill>
                <a:highlight>
                  <a:srgbClr val="F6F6F6"/>
                </a:highlight>
                <a:latin typeface="Montserrat"/>
                <a:ea typeface="Montserrat"/>
                <a:cs typeface="Montserrat"/>
                <a:sym typeface="Montserrat"/>
              </a:rPr>
              <a:t> “A target audience is a specific group of people most likely want or      need what our brand offers”</a:t>
            </a:r>
            <a:endParaRPr b="1"/>
          </a:p>
        </p:txBody>
      </p:sp>
      <p:sp>
        <p:nvSpPr>
          <p:cNvPr id="123" name="Google Shape;123;p18"/>
          <p:cNvSpPr/>
          <p:nvPr/>
        </p:nvSpPr>
        <p:spPr>
          <a:xfrm>
            <a:off x="164075" y="1153675"/>
            <a:ext cx="55800" cy="97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8925" y="15625"/>
            <a:ext cx="1372500" cy="514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-8925" y="4805125"/>
            <a:ext cx="13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06          @shaheem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486150" y="566625"/>
            <a:ext cx="7029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Through the </a:t>
            </a:r>
            <a:r>
              <a:rPr b="1" lang="en" sz="1500" u="sng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Marketing a brand is born</a:t>
            </a:r>
            <a:r>
              <a:rPr b="1" lang="en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it’s born from the </a:t>
            </a:r>
            <a:r>
              <a:rPr b="1" lang="en" sz="1500" u="sng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idea of a visionary.</a:t>
            </a:r>
            <a:endParaRPr b="1" sz="1500" u="sng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This person has identified a problem in the market that they can solve alternatively to some of the existing options available.</a:t>
            </a:r>
            <a:endParaRPr b="1" sz="15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486150" y="2069975"/>
            <a:ext cx="744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Maybe the idea was born by chance or maybe it was on the back of extensive research.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486150" y="2860425"/>
            <a:ext cx="757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As the leader of your brand, you have an advantage because you can relate to the experiences of your target audience.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This understanding helps you connect with them on a deeper level.</a:t>
            </a:r>
            <a:endParaRPr b="1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46875" y="2626425"/>
            <a:ext cx="579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Defining the Target Audience is so important?</a:t>
            </a:r>
            <a:endParaRPr b="1"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